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5" r:id="rId5"/>
  </p:sldMasterIdLst>
  <p:notesMasterIdLst>
    <p:notesMasterId r:id="rId16"/>
  </p:notesMasterIdLst>
  <p:handoutMasterIdLst>
    <p:handoutMasterId r:id="rId17"/>
  </p:handoutMasterIdLst>
  <p:sldIdLst>
    <p:sldId id="278" r:id="rId6"/>
    <p:sldId id="268" r:id="rId7"/>
    <p:sldId id="271" r:id="rId8"/>
    <p:sldId id="270" r:id="rId9"/>
    <p:sldId id="272" r:id="rId10"/>
    <p:sldId id="273" r:id="rId11"/>
    <p:sldId id="274" r:id="rId12"/>
    <p:sldId id="276" r:id="rId13"/>
    <p:sldId id="277" r:id="rId14"/>
    <p:sldId id="263" r:id="rId1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961A"/>
    <a:srgbClr val="FFA000"/>
    <a:srgbClr val="60D150"/>
    <a:srgbClr val="FB3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E5C2ED8-781E-44DB-902E-5B9EF7F37CF2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C73087C-356C-4B73-973F-2909DC07E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14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61C0A5-D09F-424B-8E95-B66B7E5BE2B6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AAB3ACF-7F58-4FB0-BF00-675485D27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7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the video be embedded? Needs to be </a:t>
            </a:r>
            <a:r>
              <a:rPr lang="en-GB" dirty="0" err="1"/>
              <a:t>ina</a:t>
            </a:r>
            <a:r>
              <a:rPr lang="en-GB" dirty="0"/>
              <a:t> format that schools can down load and can show in school- not all very hi</a:t>
            </a:r>
            <a:r>
              <a:rPr lang="en-GB" baseline="0" dirty="0"/>
              <a:t>-tech facilities in schools?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9C7E-62EE-488B-B33B-8F8A62B92F3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00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3A30F-224D-544D-9FC3-D78764874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46" y="2458276"/>
            <a:ext cx="5515508" cy="33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2979484"/>
            <a:ext cx="4535424" cy="1335024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ctr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00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1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ECD97-3C36-D640-8045-974F2CACA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10518648" cy="4419220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3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B3F1A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46BFF0-481B-FF48-8056-B54D197A3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1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FA00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2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155604-96F6-1A4C-9F69-0F5B6B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31520" cy="73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4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3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07D9FE-EC65-8D48-9F3D-AABEADF9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0F564149-60E3-EC46-B7FC-C6685F7205A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14400" y="1521021"/>
            <a:ext cx="10439400" cy="0"/>
          </a:xfrm>
          <a:prstGeom prst="line">
            <a:avLst/>
          </a:prstGeom>
          <a:noFill/>
          <a:ln w="41275" cap="rnd" algn="ctr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F02D9E-73A6-1C42-928C-24BF0F3E7D5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2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2CFB73-4EC3-950A-5F79-C8D2232A79B1}"/>
              </a:ext>
            </a:extLst>
          </p:cNvPr>
          <p:cNvSpPr txBox="1"/>
          <p:nvPr/>
        </p:nvSpPr>
        <p:spPr>
          <a:xfrm>
            <a:off x="6095999" y="4501453"/>
            <a:ext cx="5858107" cy="1577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Bikeability is coming to our school!</a:t>
            </a:r>
          </a:p>
        </p:txBody>
      </p:sp>
      <p:pic>
        <p:nvPicPr>
          <p:cNvPr id="3" name="Picture 2" descr="A group of colorful labels&#10;&#10;AI-generated content may be incorrect.">
            <a:extLst>
              <a:ext uri="{FF2B5EF4-FFF2-40B4-BE49-F238E27FC236}">
                <a16:creationId xmlns:a16="http://schemas.microsoft.com/office/drawing/2014/main" id="{92B1E0B4-CD31-89DC-4864-E2C1E1881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12577" y="994088"/>
            <a:ext cx="1926952" cy="23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F41EAA63-86A2-EA16-D405-EB0B6C5CD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796" y="1479637"/>
            <a:ext cx="1786103" cy="1401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B392E-69A7-967B-4AD7-08106B80F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5765369" cy="68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71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4CBC9-B891-D244-B0C1-32C0B9E4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10972">
            <a:off x="8633592" y="2104092"/>
            <a:ext cx="3030390" cy="31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D2373F-FD88-914F-A764-B3ECE5588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Bikeability</a:t>
            </a:r>
            <a:r>
              <a:rPr lang="en-US" dirty="0"/>
              <a:t>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A92C30-EA93-DD44-8E83-F14E9024D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7918" y="4735752"/>
            <a:ext cx="1892808" cy="711148"/>
          </a:xfrm>
        </p:spPr>
        <p:txBody>
          <a:bodyPr/>
          <a:lstStyle/>
          <a:p>
            <a:pPr algn="ctr"/>
            <a:r>
              <a:rPr lang="en-GB" dirty="0"/>
              <a:t>Watch our short video</a:t>
            </a:r>
            <a:endParaRPr lang="en-US" dirty="0"/>
          </a:p>
        </p:txBody>
      </p:sp>
      <p:pic>
        <p:nvPicPr>
          <p:cNvPr id="2" name="y2mate.com - A Bikeability Level 2 Journey – This is my adventure_ewlZ7nlq-3E_720p.mp4" descr="y2mate.com - A Bikeability Level 2 Journey – This is my adventure_ewlZ7nlq-3E_720p.mp4">
            <a:hlinkClick r:id="" action="ppaction://media"/>
            <a:extLst>
              <a:ext uri="{FF2B5EF4-FFF2-40B4-BE49-F238E27FC236}">
                <a16:creationId xmlns:a16="http://schemas.microsoft.com/office/drawing/2014/main" id="{6C1E7E5D-C5C3-C340-BDD6-C5E7656FF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987116"/>
            <a:ext cx="6796229" cy="3822879"/>
          </a:xfrm>
          <a:prstGeom prst="rect">
            <a:avLst/>
          </a:prstGeom>
        </p:spPr>
      </p:pic>
      <p:pic>
        <p:nvPicPr>
          <p:cNvPr id="4" name="Picture 3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CCA83C7C-20CB-A137-0771-F64065F4AE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6" name="Picture 5" descr="A group of colorful labels&#10;&#10;AI-generated content may be incorrect.">
            <a:extLst>
              <a:ext uri="{FF2B5EF4-FFF2-40B4-BE49-F238E27FC236}">
                <a16:creationId xmlns:a16="http://schemas.microsoft.com/office/drawing/2014/main" id="{6E90535C-08B2-74DC-333E-2A0712CBF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368-EF10-0B48-8309-A409E1FE7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Bikeability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1310-72CB-7747-88FC-7B1C6757F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is a cycle training programme. </a:t>
            </a:r>
          </a:p>
          <a:p>
            <a:pPr>
              <a:spcBef>
                <a:spcPts val="2200"/>
              </a:spcBef>
            </a:pPr>
            <a:r>
              <a:rPr lang="en-GB" dirty="0"/>
              <a:t>It will help us to gain the skills, knowledge and understanding to cycle safely on the roads. </a:t>
            </a:r>
          </a:p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will give us the confidence for all kinds of cycling in the future.</a:t>
            </a:r>
          </a:p>
          <a:p>
            <a:pPr>
              <a:spcBef>
                <a:spcPts val="2200"/>
              </a:spcBef>
            </a:pPr>
            <a:endParaRPr lang="en-GB" dirty="0" err="1"/>
          </a:p>
        </p:txBody>
      </p:sp>
      <p:pic>
        <p:nvPicPr>
          <p:cNvPr id="18" name="Picture Placeholder 17" descr="A person riding on the back of a motorcycle&#10;&#10;Description automatically generated">
            <a:extLst>
              <a:ext uri="{FF2B5EF4-FFF2-40B4-BE49-F238E27FC236}">
                <a16:creationId xmlns:a16="http://schemas.microsoft.com/office/drawing/2014/main" id="{2D39A7D9-5343-AE4D-B9D0-B613BC0159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A25F3E-05DF-A041-9ABC-9C0A9D4E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17" y="4548342"/>
            <a:ext cx="2360024" cy="1589403"/>
          </a:xfrm>
          <a:prstGeom prst="rect">
            <a:avLst/>
          </a:prstGeom>
        </p:spPr>
      </p:pic>
      <p:pic>
        <p:nvPicPr>
          <p:cNvPr id="6" name="Picture 5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E43F17F6-E41B-0A17-42E9-58E94B352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7" name="Picture 6" descr="A group of colorful labels&#10;&#10;AI-generated content may be incorrect.">
            <a:extLst>
              <a:ext uri="{FF2B5EF4-FFF2-40B4-BE49-F238E27FC236}">
                <a16:creationId xmlns:a16="http://schemas.microsoft.com/office/drawing/2014/main" id="{D194AC0B-DF0C-382C-ADE6-ABDB38078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1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is cycling good for us?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F232-D8F3-F84D-A7CA-70ADBFAD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72141"/>
            <a:ext cx="4895088" cy="1930400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SOCIAL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We can spend time with friends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We can explore new, different places independently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8D20C3-1871-5F46-88DD-EA886E7A7608}"/>
              </a:ext>
            </a:extLst>
          </p:cNvPr>
          <p:cNvSpPr txBox="1">
            <a:spLocks/>
          </p:cNvSpPr>
          <p:nvPr/>
        </p:nvSpPr>
        <p:spPr>
          <a:xfrm>
            <a:off x="6458712" y="2027810"/>
            <a:ext cx="4895088" cy="292823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HEALTH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is good for our hearts and lungs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can increase our physical activity levels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rather than being in a car can reduce air pollution and carbon emissions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21F7DF-C955-C641-A9BB-8F8CB9F3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93" y="2038201"/>
            <a:ext cx="2304993" cy="2304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EBBA51-EC3D-434F-9B4F-6BB9A2376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619" y="4518257"/>
            <a:ext cx="1973564" cy="1833263"/>
          </a:xfrm>
          <a:prstGeom prst="rect">
            <a:avLst/>
          </a:prstGeom>
        </p:spPr>
      </p:pic>
      <p:pic>
        <p:nvPicPr>
          <p:cNvPr id="4" name="Picture 3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B7D5FE99-6E09-6214-DAB3-0C96CDBE1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5" name="Picture 4" descr="A group of colorful labels&#10;&#10;AI-generated content may be incorrect.">
            <a:extLst>
              <a:ext uri="{FF2B5EF4-FFF2-40B4-BE49-F238E27FC236}">
                <a16:creationId xmlns:a16="http://schemas.microsoft.com/office/drawing/2014/main" id="{824ACEF9-DDE3-2FEC-719B-BCD852875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87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0A1DEC-8405-F34A-BCC9-2459136D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02856"/>
            <a:ext cx="4895088" cy="206940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PHYSICAL BENEFITS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us to develop strong muscles (including our largest muscles)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with our balancing skills and spatial awareness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69FE1C-A69B-9642-AAAB-B885FB2D0CC0}"/>
              </a:ext>
            </a:extLst>
          </p:cNvPr>
          <p:cNvSpPr txBox="1">
            <a:spLocks/>
          </p:cNvSpPr>
          <p:nvPr/>
        </p:nvSpPr>
        <p:spPr>
          <a:xfrm>
            <a:off x="6458712" y="2089495"/>
            <a:ext cx="4895088" cy="206940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THINKING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Improves our decision making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us with planning &amp; organisation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Increases our independence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CBD5C3-AFBD-6546-9514-255C1E90D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1728">
            <a:off x="9018220" y="3648408"/>
            <a:ext cx="2147313" cy="2191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A697E9-7082-4546-8CCB-1B3A131D64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416" y="1973180"/>
            <a:ext cx="2763465" cy="2275353"/>
          </a:xfrm>
          <a:prstGeom prst="rect">
            <a:avLst/>
          </a:prstGeom>
        </p:spPr>
      </p:pic>
      <p:pic>
        <p:nvPicPr>
          <p:cNvPr id="3" name="Picture 2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984FCF92-CD44-1C3B-9F68-2DB99DB4DF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5" name="Picture 4" descr="A group of colorful labels&#10;&#10;AI-generated content may be incorrect.">
            <a:extLst>
              <a:ext uri="{FF2B5EF4-FFF2-40B4-BE49-F238E27FC236}">
                <a16:creationId xmlns:a16="http://schemas.microsoft.com/office/drawing/2014/main" id="{81B0E4F5-2C7F-AA02-300C-8000F71B7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56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00110F-20F9-9942-986F-FA77E1B7B779}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FB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F54E2-587E-5547-AC03-66143031B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Bikeability Level 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E1297-C7B7-8240-A9D1-F3D5722E0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1928334"/>
          </a:xfrm>
        </p:spPr>
        <p:txBody>
          <a:bodyPr/>
          <a:lstStyle/>
          <a:p>
            <a:r>
              <a:rPr lang="en-GB" dirty="0"/>
              <a:t>Be taught in the playground</a:t>
            </a:r>
          </a:p>
          <a:p>
            <a:r>
              <a:rPr lang="en-GB" dirty="0"/>
              <a:t>Prepare you for a journey</a:t>
            </a:r>
          </a:p>
          <a:p>
            <a:r>
              <a:rPr lang="en-GB" dirty="0"/>
              <a:t>Help you to check your bicycle is ready for a journey</a:t>
            </a:r>
          </a:p>
          <a:p>
            <a:r>
              <a:rPr lang="en-GB" dirty="0"/>
              <a:t>Help you to set off, pedal, slow down and stop (including looking behind, cycling one handed, turning and controlling speed)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D927A-5297-6C4C-8CBE-A2369D8E1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504" y="4708109"/>
            <a:ext cx="1663344" cy="1816100"/>
          </a:xfrm>
          <a:prstGeom prst="rect">
            <a:avLst/>
          </a:prstGeom>
        </p:spPr>
      </p:pic>
      <p:pic>
        <p:nvPicPr>
          <p:cNvPr id="5" name="Picture 4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D71BC100-A2C9-32A0-FBD3-4EAFBD7ED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6" name="Picture 5" descr="A group of colorful labels&#10;&#10;AI-generated content may be incorrect.">
            <a:extLst>
              <a:ext uri="{FF2B5EF4-FFF2-40B4-BE49-F238E27FC236}">
                <a16:creationId xmlns:a16="http://schemas.microsoft.com/office/drawing/2014/main" id="{FCC3D9A8-1B5A-71F3-FCC9-F814083FF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622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A6E425-4CF7-6248-9335-CB4D70608A50}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FF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78466-1ABB-EF48-A04B-2EFCC545A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Bikeability Level 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85D13-EBDB-CB45-A167-ABAFC315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5600" cy="3273585"/>
          </a:xfrm>
        </p:spPr>
        <p:txBody>
          <a:bodyPr wrap="square"/>
          <a:lstStyle/>
          <a:p>
            <a:r>
              <a:rPr lang="en-GB" dirty="0"/>
              <a:t>Be taught on quiet local roads</a:t>
            </a:r>
          </a:p>
          <a:p>
            <a:r>
              <a:rPr lang="en-GB" dirty="0"/>
              <a:t>Help you to cycle safely and responsibly</a:t>
            </a:r>
          </a:p>
          <a:p>
            <a:r>
              <a:rPr lang="en-GB" dirty="0"/>
              <a:t>Help you identify and respond to hazards</a:t>
            </a:r>
          </a:p>
          <a:p>
            <a:r>
              <a:rPr lang="en-GB" dirty="0"/>
              <a:t>Help you to start and stop on-road journeys and  maintain suitable riding positions</a:t>
            </a:r>
          </a:p>
          <a:p>
            <a:r>
              <a:rPr lang="en-GB" dirty="0"/>
              <a:t>Show you how to share the road and communicate with other road users</a:t>
            </a:r>
          </a:p>
          <a:p>
            <a:r>
              <a:rPr lang="en-GB" dirty="0"/>
              <a:t>Help you to understand signals, signs and road markings</a:t>
            </a:r>
          </a:p>
          <a:p>
            <a:r>
              <a:rPr lang="en-GB" dirty="0"/>
              <a:t>Help you to understand how to manage risk when cycling and help you negotiate junctions (pass side roads, </a:t>
            </a:r>
            <a:br>
              <a:rPr lang="en-GB" dirty="0"/>
            </a:br>
            <a:r>
              <a:rPr lang="en-GB" dirty="0"/>
              <a:t>turn at T junctions, and </a:t>
            </a:r>
            <a:br>
              <a:rPr lang="en-GB" dirty="0"/>
            </a:br>
            <a:r>
              <a:rPr lang="en-GB" dirty="0"/>
              <a:t>crossroads and </a:t>
            </a:r>
            <a:br>
              <a:rPr lang="en-GB" dirty="0"/>
            </a:br>
            <a:r>
              <a:rPr lang="en-GB" dirty="0"/>
              <a:t>roundabouts)</a:t>
            </a:r>
            <a:br>
              <a:rPr lang="en-GB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DC325-B9C9-814F-982C-391CEC7FB4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555" y="4351493"/>
            <a:ext cx="2092245" cy="2172716"/>
          </a:xfrm>
          <a:prstGeom prst="rect">
            <a:avLst/>
          </a:prstGeom>
        </p:spPr>
      </p:pic>
      <p:pic>
        <p:nvPicPr>
          <p:cNvPr id="4" name="Picture 3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67BDD4BC-1330-D05B-1F15-A65A2E23D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6" name="Picture 5" descr="A group of colorful labels&#10;&#10;AI-generated content may be incorrect.">
            <a:extLst>
              <a:ext uri="{FF2B5EF4-FFF2-40B4-BE49-F238E27FC236}">
                <a16:creationId xmlns:a16="http://schemas.microsoft.com/office/drawing/2014/main" id="{8F30C317-0B9F-C6DA-6200-6526AA6F7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46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DE762B-8170-2949-ABE9-912D8D940371}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60D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7CB43-5E5C-A04C-9ABF-DC4B8230D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Learn To Ride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D5C29-6014-0B48-9F33-FC211B35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2679192"/>
          </a:xfrm>
        </p:spPr>
        <p:txBody>
          <a:bodyPr/>
          <a:lstStyle/>
          <a:p>
            <a:r>
              <a:rPr lang="en-GB" dirty="0"/>
              <a:t>Be taught in a quiet area of the playground</a:t>
            </a:r>
          </a:p>
          <a:p>
            <a:r>
              <a:rPr lang="en-GB" dirty="0"/>
              <a:t>Teach riders all about balance</a:t>
            </a:r>
          </a:p>
          <a:p>
            <a:r>
              <a:rPr lang="en-GB" dirty="0"/>
              <a:t>Teach riders about how a cycle works</a:t>
            </a:r>
          </a:p>
          <a:p>
            <a:r>
              <a:rPr lang="en-GB" dirty="0"/>
              <a:t>Improve confidence and spatial awareness</a:t>
            </a:r>
          </a:p>
          <a:p>
            <a:r>
              <a:rPr lang="en-GB" dirty="0"/>
              <a:t>Teach riders how to start and stop a cycle, pedal and control</a:t>
            </a:r>
          </a:p>
          <a:p>
            <a:r>
              <a:rPr lang="en-GB" dirty="0"/>
              <a:t>Start you on your cycling journey!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A09ED-F5E4-F34A-9E51-F20CC4B316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399" y="4206239"/>
            <a:ext cx="2162401" cy="2317969"/>
          </a:xfrm>
          <a:prstGeom prst="rect">
            <a:avLst/>
          </a:prstGeom>
        </p:spPr>
      </p:pic>
      <p:pic>
        <p:nvPicPr>
          <p:cNvPr id="6" name="Picture 5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83CA75C5-A933-D27A-4EDD-916140890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7" name="Picture 6" descr="A group of colorful labels&#10;&#10;AI-generated content may be incorrect.">
            <a:extLst>
              <a:ext uri="{FF2B5EF4-FFF2-40B4-BE49-F238E27FC236}">
                <a16:creationId xmlns:a16="http://schemas.microsoft.com/office/drawing/2014/main" id="{FDD5D593-D2E3-245D-9DD8-5876AE6AF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17E0696-73B5-2903-F72B-3CED63EDF375}"/>
              </a:ext>
            </a:extLst>
          </p:cNvPr>
          <p:cNvSpPr/>
          <p:nvPr/>
        </p:nvSpPr>
        <p:spPr>
          <a:xfrm>
            <a:off x="882804" y="1851592"/>
            <a:ext cx="678366" cy="69088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24FA5E-8D82-B70D-D88B-97DCB32DA82B}"/>
              </a:ext>
            </a:extLst>
          </p:cNvPr>
          <p:cNvSpPr/>
          <p:nvPr/>
        </p:nvSpPr>
        <p:spPr>
          <a:xfrm>
            <a:off x="847495" y="1818139"/>
            <a:ext cx="678366" cy="6908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41AD0-D718-90FA-F853-414697A85452}"/>
              </a:ext>
            </a:extLst>
          </p:cNvPr>
          <p:cNvSpPr txBox="1"/>
          <p:nvPr/>
        </p:nvSpPr>
        <p:spPr>
          <a:xfrm>
            <a:off x="1884555" y="2007220"/>
            <a:ext cx="28324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LEARN TO RIDE WILL:</a:t>
            </a:r>
          </a:p>
        </p:txBody>
      </p:sp>
    </p:spTree>
    <p:extLst>
      <p:ext uri="{BB962C8B-B14F-4D97-AF65-F5344CB8AC3E}">
        <p14:creationId xmlns:p14="http://schemas.microsoft.com/office/powerpoint/2010/main" val="255148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CB10-A589-E94B-A640-81D9FCDB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delivers the training?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41CFD-EDF3-1A42-AFD0-85FFC53A3E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Bikeability instructors will come to school to deliver the training.</a:t>
            </a:r>
          </a:p>
          <a:p>
            <a:r>
              <a:rPr lang="en-GB" dirty="0"/>
              <a:t>They work in schools all over the country and will provide a really enjoyable opportunity for you!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CD3EF-4293-B840-B22B-C30794FF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057" y="4000483"/>
            <a:ext cx="1389892" cy="1940840"/>
          </a:xfrm>
          <a:prstGeom prst="rect">
            <a:avLst/>
          </a:prstGeom>
        </p:spPr>
      </p:pic>
      <p:pic>
        <p:nvPicPr>
          <p:cNvPr id="9" name="Picture Placeholder 8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98182060-22A8-0842-A39A-6DDDE9AEF9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193C46D9-B432-833E-EBCD-B4E7A6BCE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5" name="Picture 4" descr="A group of colorful labels&#10;&#10;AI-generated content may be incorrect.">
            <a:extLst>
              <a:ext uri="{FF2B5EF4-FFF2-40B4-BE49-F238E27FC236}">
                <a16:creationId xmlns:a16="http://schemas.microsoft.com/office/drawing/2014/main" id="{50AC7C60-0F44-573E-C278-1B7AEAEF0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77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7E2A-1C33-B346-AE51-7EF2B64B9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78096-A83E-5247-828F-CACBFD9F2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0955" y="1922324"/>
            <a:ext cx="8032845" cy="44192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will provide a letter for your parents/carers.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will explain </a:t>
            </a:r>
            <a:r>
              <a:rPr lang="en-GB" dirty="0" err="1"/>
              <a:t>Bikeability</a:t>
            </a:r>
            <a:r>
              <a:rPr lang="en-GB" dirty="0"/>
              <a:t> training to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They will need to sign the consent form to allow you to take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You will need a cycle and helmet: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If you have your own cycle in good working order and/or helmet, bring it to school to do your cycle training!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If you don’t have your own cycle or helmet, borrow one of ours!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Everyone who wants to can take part!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 the end of your course you will be given a certificate and badge, for the </a:t>
            </a:r>
            <a:r>
              <a:rPr lang="en-GB" dirty="0" err="1"/>
              <a:t>Bikeability</a:t>
            </a:r>
            <a:r>
              <a:rPr lang="en-GB" dirty="0"/>
              <a:t> Level you took part in.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B0625-6841-ED4C-905E-48C842CD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3372">
            <a:off x="1027364" y="2129070"/>
            <a:ext cx="1811957" cy="2096693"/>
          </a:xfrm>
          <a:prstGeom prst="rect">
            <a:avLst/>
          </a:prstGeom>
        </p:spPr>
      </p:pic>
      <p:pic>
        <p:nvPicPr>
          <p:cNvPr id="5" name="Picture 4" descr="A green and black sign with a bicycle&#10;&#10;AI-generated content may be incorrect.">
            <a:extLst>
              <a:ext uri="{FF2B5EF4-FFF2-40B4-BE49-F238E27FC236}">
                <a16:creationId xmlns:a16="http://schemas.microsoft.com/office/drawing/2014/main" id="{2170CC84-1228-C759-2F30-D0D9FD570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6" y="183479"/>
            <a:ext cx="1451114" cy="1138426"/>
          </a:xfrm>
          <a:prstGeom prst="rect">
            <a:avLst/>
          </a:prstGeom>
        </p:spPr>
      </p:pic>
      <p:pic>
        <p:nvPicPr>
          <p:cNvPr id="6" name="Picture 5" descr="A group of colorful labels&#10;&#10;AI-generated content may be incorrect.">
            <a:extLst>
              <a:ext uri="{FF2B5EF4-FFF2-40B4-BE49-F238E27FC236}">
                <a16:creationId xmlns:a16="http://schemas.microsoft.com/office/drawing/2014/main" id="{A25EA732-ABF3-D188-6719-DEB580A01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08741" y="182429"/>
            <a:ext cx="925552" cy="11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53218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DC7A3CCD1645915F53E5A5890C4B" ma:contentTypeVersion="12" ma:contentTypeDescription="Create a new document." ma:contentTypeScope="" ma:versionID="2213f45d51efc28a2ab6afcbdbb16fa9">
  <xsd:schema xmlns:xsd="http://www.w3.org/2001/XMLSchema" xmlns:xs="http://www.w3.org/2001/XMLSchema" xmlns:p="http://schemas.microsoft.com/office/2006/metadata/properties" xmlns:ns2="c754507d-80b7-4732-aa91-1bd259b279a1" xmlns:ns3="5478f610-55f3-467b-bec7-79e756b45d50" targetNamespace="http://schemas.microsoft.com/office/2006/metadata/properties" ma:root="true" ma:fieldsID="a71080ccdf7b01d0a4247a1d15b672ab" ns2:_="" ns3:_="">
    <xsd:import namespace="c754507d-80b7-4732-aa91-1bd259b279a1"/>
    <xsd:import namespace="5478f610-55f3-467b-bec7-79e756b4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507d-80b7-4732-aa91-1bd259b27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8f610-55f3-467b-bec7-79e756b45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1CD257-72A5-45E2-92F8-2260B11AE4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551FC-F85B-4103-931A-C682EEA12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4507d-80b7-4732-aa91-1bd259b279a1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422F9C-8FC7-4E40-A847-120E2970007E}">
  <ds:schemaRefs>
    <ds:schemaRef ds:uri="http://purl.org/dc/terms/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c754507d-80b7-4732-aa91-1bd259b279a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536</Words>
  <Application>Microsoft Macintosh PowerPoint</Application>
  <PresentationFormat>Widescreen</PresentationFormat>
  <Paragraphs>58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Master</vt:lpstr>
      <vt:lpstr>Blank</vt:lpstr>
      <vt:lpstr>PowerPoint Presentation</vt:lpstr>
      <vt:lpstr>What is Bikeability?</vt:lpstr>
      <vt:lpstr>Why is cycling good for us?</vt:lpstr>
      <vt:lpstr>Why are we providing this in school?</vt:lpstr>
      <vt:lpstr>Bikeability Level 1</vt:lpstr>
      <vt:lpstr>Bikeability Level 2</vt:lpstr>
      <vt:lpstr>Learn To Ride</vt:lpstr>
      <vt:lpstr>Who delivers the training?</vt:lpstr>
      <vt:lpstr>What happens next?</vt:lpstr>
      <vt:lpstr>A Bikeability Journey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Bikeability is coming to our school!</dc:title>
  <dc:creator>Philippa Youlden</dc:creator>
  <cp:lastModifiedBy>Lee Johnson</cp:lastModifiedBy>
  <cp:revision>37</cp:revision>
  <cp:lastPrinted>2020-01-23T15:41:04Z</cp:lastPrinted>
  <dcterms:created xsi:type="dcterms:W3CDTF">2020-01-13T13:20:20Z</dcterms:created>
  <dcterms:modified xsi:type="dcterms:W3CDTF">2026-03-05T11:22:30Z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0x010100840ADC7A3CCD1645915F53E5A5890C4B</vt:lpwstr>
  </property>
</Properties>
</file>